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64" r:id="rId2"/>
    <p:sldId id="257" r:id="rId3"/>
    <p:sldId id="258" r:id="rId4"/>
    <p:sldId id="259" r:id="rId5"/>
    <p:sldId id="260" r:id="rId6"/>
    <p:sldId id="263" r:id="rId7"/>
  </p:sldIdLst>
  <p:sldSz cx="9144000" cy="6858000" type="screen4x3"/>
  <p:notesSz cx="6797675" cy="985678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283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283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213ED8-9F2C-45E1-B1CF-1028C9A7B736}" type="datetimeFigureOut">
              <a:rPr lang="zh-TW" altLang="en-US" smtClean="0"/>
              <a:t>2015/9/2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362238"/>
            <a:ext cx="2945659" cy="4928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0443" y="9362238"/>
            <a:ext cx="2945659" cy="4928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FB2AEF-2101-491C-8564-66C40E62B3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77254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283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283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B38239-01C0-46F5-A34B-5C7A40ECDA6B}" type="datetimeFigureOut">
              <a:rPr lang="zh-TW" altLang="en-US" smtClean="0"/>
              <a:t>2015/9/2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35038" y="739775"/>
            <a:ext cx="4927600" cy="3695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681974"/>
            <a:ext cx="5438140" cy="443555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362238"/>
            <a:ext cx="2945659" cy="4928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3" y="9362238"/>
            <a:ext cx="2945659" cy="4928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1F6304-723F-4704-97B8-D42553ECB8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17276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1F6304-723F-4704-97B8-D42553ECB86C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96151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1F6304-723F-4704-97B8-D42553ECB86C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66288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1F6304-723F-4704-97B8-D42553ECB86C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31583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1F6304-723F-4704-97B8-D42553ECB86C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09354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1F6304-723F-4704-97B8-D42553ECB86C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35894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1F6304-723F-4704-97B8-D42553ECB86C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50074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2015/9/2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2015/9/2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2015/9/2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2015/9/2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2015/9/2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2015/9/2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2015/9/2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2015/9/2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2015/9/2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2015/9/2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2015/9/2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t>2015/9/2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勞保、健保納保相關事項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03648" y="3789040"/>
            <a:ext cx="6400800" cy="1473200"/>
          </a:xfrm>
        </p:spPr>
        <p:txBody>
          <a:bodyPr>
            <a:normAutofit/>
          </a:bodyPr>
          <a:lstStyle/>
          <a:p>
            <a:pPr algn="r"/>
            <a:r>
              <a:rPr lang="zh-TW" altLang="en-US" sz="2400" dirty="0" smtClean="0"/>
              <a:t>報告單位：事務組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196222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99592" y="2492896"/>
            <a:ext cx="7408333" cy="396044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zh-CN" altLang="zh-TW" sz="2600" dirty="0">
                <a:latin typeface="標楷體" pitchFamily="65" charset="-120"/>
                <a:ea typeface="標楷體" pitchFamily="65" charset="-120"/>
              </a:rPr>
              <a:t>什麼時候該辦理</a:t>
            </a:r>
            <a:r>
              <a:rPr lang="zh-CN" altLang="zh-TW" sz="26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加保</a:t>
            </a:r>
            <a:r>
              <a:rPr lang="en-US" altLang="zh-TW" sz="2600" dirty="0">
                <a:latin typeface="標楷體" pitchFamily="65" charset="-120"/>
                <a:ea typeface="標楷體" pitchFamily="65" charset="-120"/>
              </a:rPr>
              <a:t>? </a:t>
            </a:r>
            <a:r>
              <a:rPr lang="zh-CN" altLang="zh-TW" sz="2600" dirty="0">
                <a:latin typeface="標楷體" pitchFamily="65" charset="-120"/>
                <a:ea typeface="標楷體" pitchFamily="65" charset="-120"/>
              </a:rPr>
              <a:t>加保</a:t>
            </a:r>
            <a:r>
              <a:rPr lang="zh-CN" altLang="zh-TW" sz="2600" dirty="0" smtClean="0">
                <a:latin typeface="標楷體" pitchFamily="65" charset="-120"/>
                <a:ea typeface="標楷體" pitchFamily="65" charset="-120"/>
              </a:rPr>
              <a:t>期間</a:t>
            </a:r>
            <a:r>
              <a:rPr lang="zh-TW" altLang="en-US" sz="2600" dirty="0" smtClean="0">
                <a:latin typeface="標楷體" pitchFamily="65" charset="-120"/>
                <a:ea typeface="標楷體" pitchFamily="65" charset="-120"/>
              </a:rPr>
              <a:t>又是何時呢</a:t>
            </a:r>
            <a:r>
              <a:rPr lang="en-US" altLang="zh-TW" sz="2600" dirty="0" smtClean="0">
                <a:latin typeface="標楷體" pitchFamily="65" charset="-120"/>
                <a:ea typeface="標楷體" pitchFamily="65" charset="-120"/>
              </a:rPr>
              <a:t>?</a:t>
            </a:r>
          </a:p>
          <a:p>
            <a:pPr marL="0" indent="0">
              <a:buNone/>
            </a:pPr>
            <a:endParaRPr lang="zh-TW" altLang="zh-TW" sz="1100" dirty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Char char="ü"/>
            </a:pPr>
            <a:r>
              <a:rPr lang="zh-CN" altLang="zh-TW" sz="2600" dirty="0" smtClean="0">
                <a:latin typeface="標楷體" pitchFamily="65" charset="-120"/>
                <a:ea typeface="標楷體" pitchFamily="65" charset="-120"/>
              </a:rPr>
              <a:t>請</a:t>
            </a:r>
            <a:r>
              <a:rPr lang="zh-CN" altLang="zh-TW" sz="2600" dirty="0">
                <a:latin typeface="標楷體" pitchFamily="65" charset="-120"/>
                <a:ea typeface="標楷體" pitchFamily="65" charset="-120"/>
              </a:rPr>
              <a:t>於</a:t>
            </a:r>
            <a:r>
              <a:rPr lang="zh-CN" altLang="zh-TW" sz="26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到職當日</a:t>
            </a:r>
            <a:r>
              <a:rPr lang="zh-CN" altLang="zh-TW" sz="2600" dirty="0" smtClean="0">
                <a:latin typeface="標楷體" pitchFamily="65" charset="-120"/>
                <a:ea typeface="標楷體" pitchFamily="65" charset="-120"/>
              </a:rPr>
              <a:t>將</a:t>
            </a:r>
            <a:r>
              <a:rPr lang="zh-TW" altLang="en-US" sz="2600" dirty="0" smtClean="0">
                <a:latin typeface="標楷體" pitchFamily="65" charset="-120"/>
                <a:ea typeface="標楷體" pitchFamily="65" charset="-120"/>
              </a:rPr>
              <a:t>到職約聘書</a:t>
            </a:r>
            <a:r>
              <a:rPr lang="zh-CN" altLang="zh-TW" sz="2600" dirty="0" smtClean="0">
                <a:latin typeface="標楷體" pitchFamily="65" charset="-120"/>
                <a:ea typeface="標楷體" pitchFamily="65" charset="-120"/>
              </a:rPr>
              <a:t>及相關</a:t>
            </a:r>
            <a:r>
              <a:rPr lang="zh-TW" altLang="en-US" sz="2600" dirty="0" smtClean="0">
                <a:latin typeface="標楷體" pitchFamily="65" charset="-120"/>
                <a:ea typeface="標楷體" pitchFamily="65" charset="-120"/>
              </a:rPr>
              <a:t>資料</a:t>
            </a:r>
            <a:r>
              <a:rPr lang="zh-CN" altLang="zh-TW" sz="2600" dirty="0" smtClean="0">
                <a:latin typeface="標楷體" pitchFamily="65" charset="-120"/>
                <a:ea typeface="標楷體" pitchFamily="65" charset="-120"/>
              </a:rPr>
              <a:t>送至</a:t>
            </a:r>
            <a:r>
              <a:rPr lang="zh-TW" altLang="en-US" sz="2600" dirty="0" smtClean="0">
                <a:latin typeface="標楷體" pitchFamily="65" charset="-120"/>
                <a:ea typeface="標楷體" pitchFamily="65" charset="-120"/>
              </a:rPr>
              <a:t>各相關單位完成到職手續</a:t>
            </a:r>
            <a:r>
              <a:rPr lang="en-US" altLang="zh-TW" sz="2600" dirty="0" smtClean="0">
                <a:latin typeface="標楷體" pitchFamily="65" charset="-120"/>
                <a:ea typeface="標楷體" pitchFamily="65" charset="-120"/>
              </a:rPr>
              <a:t>!</a:t>
            </a:r>
          </a:p>
          <a:p>
            <a:pPr>
              <a:buFont typeface="Wingdings" pitchFamily="2" charset="2"/>
              <a:buChar char="ü"/>
            </a:pPr>
            <a:r>
              <a:rPr lang="zh-TW" altLang="en-US" sz="2600" dirty="0" smtClean="0">
                <a:latin typeface="標楷體" pitchFamily="65" charset="-120"/>
                <a:ea typeface="標楷體" pitchFamily="65" charset="-120"/>
              </a:rPr>
              <a:t>最重要的是務必</a:t>
            </a:r>
            <a:r>
              <a:rPr lang="zh-TW" altLang="zh-TW" sz="2600" dirty="0" smtClean="0">
                <a:latin typeface="標楷體" pitchFamily="65" charset="-120"/>
                <a:ea typeface="標楷體" pitchFamily="65" charset="-120"/>
              </a:rPr>
              <a:t>於</a:t>
            </a:r>
            <a:r>
              <a:rPr lang="zh-TW" altLang="zh-TW" sz="26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到職當日下午</a:t>
            </a:r>
            <a:r>
              <a:rPr lang="en-US" altLang="zh-TW" sz="26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3</a:t>
            </a:r>
            <a:r>
              <a:rPr lang="zh-TW" altLang="zh-TW" sz="26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點</a:t>
            </a:r>
            <a:r>
              <a:rPr lang="zh-TW" altLang="zh-TW" sz="26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前</a:t>
            </a:r>
            <a:r>
              <a:rPr lang="zh-TW" altLang="en-US" sz="26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至</a:t>
            </a:r>
            <a:r>
              <a:rPr lang="zh-TW" altLang="zh-TW" sz="26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行政大樓事務組</a:t>
            </a:r>
            <a:r>
              <a:rPr lang="zh-TW" altLang="en-US" sz="26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提出加保申請</a:t>
            </a:r>
            <a:r>
              <a:rPr lang="zh-TW" altLang="en-US" sz="2600" dirty="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CN" altLang="zh-TW" sz="2600" dirty="0" smtClean="0">
                <a:latin typeface="標楷體" pitchFamily="65" charset="-120"/>
                <a:ea typeface="標楷體" pitchFamily="65" charset="-120"/>
              </a:rPr>
              <a:t>以</a:t>
            </a:r>
            <a:r>
              <a:rPr lang="zh-CN" altLang="zh-TW" sz="2600" dirty="0">
                <a:latin typeface="標楷體" pitchFamily="65" charset="-120"/>
                <a:ea typeface="標楷體" pitchFamily="65" charset="-120"/>
              </a:rPr>
              <a:t>利及時</a:t>
            </a:r>
            <a:r>
              <a:rPr lang="zh-CN" altLang="zh-TW" sz="2600" dirty="0" smtClean="0">
                <a:latin typeface="標楷體" pitchFamily="65" charset="-120"/>
                <a:ea typeface="標楷體" pitchFamily="65" charset="-120"/>
              </a:rPr>
              <a:t>辦理</a:t>
            </a:r>
            <a:r>
              <a:rPr lang="zh-TW" altLang="en-US" sz="2600" dirty="0" smtClean="0">
                <a:latin typeface="標楷體" pitchFamily="65" charset="-120"/>
                <a:ea typeface="標楷體" pitchFamily="65" charset="-120"/>
              </a:rPr>
              <a:t>勞健保</a:t>
            </a:r>
            <a:r>
              <a:rPr lang="zh-CN" altLang="zh-TW" sz="2600" dirty="0" smtClean="0">
                <a:latin typeface="標楷體" pitchFamily="65" charset="-120"/>
                <a:ea typeface="標楷體" pitchFamily="65" charset="-120"/>
              </a:rPr>
              <a:t>加保</a:t>
            </a:r>
            <a:r>
              <a:rPr lang="zh-TW" altLang="en-US" sz="2600" dirty="0" smtClean="0">
                <a:latin typeface="標楷體" pitchFamily="65" charset="-120"/>
                <a:ea typeface="標楷體" pitchFamily="65" charset="-120"/>
              </a:rPr>
              <a:t>相關</a:t>
            </a:r>
            <a:r>
              <a:rPr lang="zh-CN" altLang="zh-TW" sz="2600" dirty="0" smtClean="0">
                <a:latin typeface="標楷體" pitchFamily="65" charset="-120"/>
                <a:ea typeface="標楷體" pitchFamily="65" charset="-120"/>
              </a:rPr>
              <a:t>事宜</a:t>
            </a:r>
            <a:r>
              <a:rPr lang="en-US" altLang="zh-TW" sz="2600" dirty="0" smtClean="0">
                <a:latin typeface="標楷體" pitchFamily="65" charset="-120"/>
                <a:ea typeface="標楷體" pitchFamily="65" charset="-120"/>
              </a:rPr>
              <a:t>!</a:t>
            </a:r>
            <a:r>
              <a:rPr lang="zh-TW" altLang="en-US" sz="2600" dirty="0" smtClean="0">
                <a:latin typeface="標楷體" pitchFamily="65" charset="-120"/>
                <a:ea typeface="標楷體" pitchFamily="65" charset="-120"/>
              </a:rPr>
              <a:t>若</a:t>
            </a:r>
            <a:r>
              <a:rPr lang="zh-TW" altLang="en-US" sz="2600" b="1" dirty="0" smtClean="0">
                <a:latin typeface="標楷體" pitchFamily="65" charset="-120"/>
                <a:ea typeface="標楷體" pitchFamily="65" charset="-120"/>
              </a:rPr>
              <a:t>逾期則於表單送至事務組當日為加保日</a:t>
            </a:r>
            <a:r>
              <a:rPr lang="zh-TW" altLang="en-US" sz="2600" dirty="0" smtClean="0">
                <a:latin typeface="標楷體" pitchFamily="65" charset="-120"/>
                <a:ea typeface="標楷體" pitchFamily="65" charset="-120"/>
              </a:rPr>
              <a:t>，但如此會影響您的權益。</a:t>
            </a:r>
            <a:endParaRPr lang="en-US" altLang="zh-TW" sz="26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Char char="ü"/>
            </a:pPr>
            <a:r>
              <a:rPr lang="zh-CN" altLang="zh-TW" sz="2600" dirty="0" smtClean="0">
                <a:latin typeface="標楷體" pitchFamily="65" charset="-120"/>
                <a:ea typeface="標楷體" pitchFamily="65" charset="-120"/>
              </a:rPr>
              <a:t>加保期間與聘</a:t>
            </a:r>
            <a:r>
              <a:rPr lang="zh-TW" altLang="en-US" sz="2600" dirty="0" smtClean="0">
                <a:latin typeface="標楷體" pitchFamily="65" charset="-120"/>
                <a:ea typeface="標楷體" pitchFamily="65" charset="-120"/>
              </a:rPr>
              <a:t>任</a:t>
            </a:r>
            <a:r>
              <a:rPr lang="zh-CN" altLang="zh-TW" sz="2600" dirty="0" smtClean="0">
                <a:latin typeface="標楷體" pitchFamily="65" charset="-120"/>
                <a:ea typeface="標楷體" pitchFamily="65" charset="-120"/>
              </a:rPr>
              <a:t>期</a:t>
            </a:r>
            <a:r>
              <a:rPr lang="zh-TW" altLang="en-US" sz="2600" dirty="0" smtClean="0">
                <a:latin typeface="標楷體" pitchFamily="65" charset="-120"/>
                <a:ea typeface="標楷體" pitchFamily="65" charset="-120"/>
              </a:rPr>
              <a:t>間</a:t>
            </a:r>
            <a:r>
              <a:rPr lang="zh-CN" altLang="zh-TW" sz="2600" dirty="0" smtClean="0">
                <a:latin typeface="標楷體" pitchFamily="65" charset="-120"/>
                <a:ea typeface="標楷體" pitchFamily="65" charset="-120"/>
              </a:rPr>
              <a:t>相同。</a:t>
            </a:r>
            <a:endParaRPr lang="en-US" altLang="zh-CN" sz="26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Char char="ü"/>
            </a:pPr>
            <a:r>
              <a:rPr lang="zh-TW" altLang="en-US" sz="2600" dirty="0" smtClean="0">
                <a:latin typeface="標楷體" pitchFamily="65" charset="-120"/>
                <a:ea typeface="標楷體" pitchFamily="65" charset="-120"/>
              </a:rPr>
              <a:t>目前本校由</a:t>
            </a:r>
            <a:r>
              <a:rPr lang="en-US" altLang="zh-TW" sz="26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104/10/1</a:t>
            </a:r>
            <a:r>
              <a:rPr lang="zh-TW" altLang="en-US" sz="2600" dirty="0" smtClean="0">
                <a:latin typeface="標楷體" pitchFamily="65" charset="-120"/>
                <a:ea typeface="標楷體" pitchFamily="65" charset="-120"/>
              </a:rPr>
              <a:t>起將全面納保歸屬於</a:t>
            </a:r>
            <a:r>
              <a:rPr lang="zh-TW" altLang="en-US" sz="2600" dirty="0" smtClean="0">
                <a:latin typeface="標楷體" pitchFamily="65" charset="-120"/>
                <a:ea typeface="標楷體" pitchFamily="65" charset="-120"/>
              </a:rPr>
              <a:t>勞</a:t>
            </a:r>
            <a:r>
              <a:rPr lang="zh-TW" altLang="en-US" sz="2600" dirty="0">
                <a:latin typeface="標楷體" pitchFamily="65" charset="-120"/>
                <a:ea typeface="標楷體" pitchFamily="65" charset="-120"/>
              </a:rPr>
              <a:t>僱</a:t>
            </a:r>
            <a:r>
              <a:rPr lang="zh-TW" altLang="en-US" sz="2600" dirty="0" smtClean="0">
                <a:latin typeface="標楷體" pitchFamily="65" charset="-120"/>
                <a:ea typeface="標楷體" pitchFamily="65" charset="-120"/>
              </a:rPr>
              <a:t>型</a:t>
            </a:r>
            <a:r>
              <a:rPr lang="zh-TW" altLang="en-US" sz="2600" dirty="0" smtClean="0">
                <a:latin typeface="標楷體" pitchFamily="65" charset="-120"/>
                <a:ea typeface="標楷體" pitchFamily="65" charset="-120"/>
              </a:rPr>
              <a:t>的部分工時人員。</a:t>
            </a:r>
            <a:endParaRPr lang="en-US" altLang="zh-TW" sz="26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Char char="ü"/>
            </a:pPr>
            <a:endParaRPr lang="en-US" altLang="zh-CN" sz="28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Char char="ü"/>
            </a:pPr>
            <a:endParaRPr lang="en-US" altLang="zh-CN" sz="28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Char char="ü"/>
            </a:pPr>
            <a:endParaRPr lang="en-US" altLang="zh-CN" sz="28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>
                <a:latin typeface="標楷體" pitchFamily="65" charset="-120"/>
                <a:ea typeface="標楷體" pitchFamily="65" charset="-120"/>
              </a:rPr>
              <a:t>部分工時勞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健保</a:t>
            </a:r>
            <a:r>
              <a:rPr lang="en-US" altLang="zh-TW" sz="3600" dirty="0" smtClean="0">
                <a:latin typeface="標楷體" pitchFamily="65" charset="-120"/>
                <a:ea typeface="標楷體" pitchFamily="65" charset="-120"/>
              </a:rPr>
              <a:t>-1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sz="3600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3600" dirty="0" smtClean="0">
                <a:latin typeface="標楷體" pitchFamily="65" charset="-120"/>
                <a:ea typeface="標楷體" pitchFamily="65" charset="-120"/>
              </a:rPr>
            </a:b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投保時間點</a:t>
            </a:r>
            <a:endParaRPr lang="zh-TW" altLang="en-US" sz="3600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65707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72067" y="2675467"/>
            <a:ext cx="7408333" cy="3345821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如何計算</a:t>
            </a:r>
            <a:r>
              <a:rPr lang="zh-TW" altLang="en-US" sz="2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投保薪資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呢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?</a:t>
            </a:r>
            <a:endParaRPr lang="en-US" altLang="zh-TW" sz="2800" dirty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Char char="Ø"/>
            </a:pPr>
            <a:endParaRPr lang="en-US" altLang="zh-CN" sz="12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Char char="ü"/>
            </a:pPr>
            <a:r>
              <a:rPr lang="zh-TW" altLang="en-US" sz="2800" dirty="0" smtClean="0">
                <a:latin typeface="+mn-ea"/>
              </a:rPr>
              <a:t>由於部分工時人員每個月薪資浮動屬不固定薪資，故</a:t>
            </a:r>
            <a:r>
              <a:rPr lang="zh-TW" altLang="en-US" sz="2800" b="1" dirty="0" smtClean="0">
                <a:solidFill>
                  <a:srgbClr val="FF0000"/>
                </a:solidFill>
                <a:latin typeface="+mn-ea"/>
              </a:rPr>
              <a:t>第</a:t>
            </a:r>
            <a:r>
              <a:rPr lang="en-US" altLang="zh-TW" sz="2800" b="1" dirty="0" smtClean="0">
                <a:solidFill>
                  <a:srgbClr val="FF0000"/>
                </a:solidFill>
                <a:latin typeface="+mn-ea"/>
              </a:rPr>
              <a:t>1</a:t>
            </a:r>
            <a:r>
              <a:rPr lang="zh-TW" altLang="en-US" sz="2800" b="1" dirty="0" smtClean="0">
                <a:solidFill>
                  <a:srgbClr val="FF0000"/>
                </a:solidFill>
                <a:latin typeface="+mn-ea"/>
              </a:rPr>
              <a:t>個月</a:t>
            </a:r>
            <a:r>
              <a:rPr lang="zh-TW" altLang="zh-TW" sz="2800" b="1" dirty="0" smtClean="0">
                <a:solidFill>
                  <a:srgbClr val="FF0000"/>
                </a:solidFill>
                <a:latin typeface="+mn-ea"/>
              </a:rPr>
              <a:t>先以</a:t>
            </a:r>
            <a:r>
              <a:rPr lang="zh-TW" altLang="en-US" sz="2800" b="1" dirty="0" smtClean="0">
                <a:solidFill>
                  <a:srgbClr val="FF0000"/>
                </a:solidFill>
                <a:latin typeface="+mn-ea"/>
              </a:rPr>
              <a:t>聘用單位與部分工時人員</a:t>
            </a:r>
            <a:r>
              <a:rPr lang="zh-TW" altLang="zh-TW" sz="2800" b="1" dirty="0" smtClean="0">
                <a:solidFill>
                  <a:srgbClr val="FF0000"/>
                </a:solidFill>
                <a:latin typeface="+mn-ea"/>
              </a:rPr>
              <a:t>約定</a:t>
            </a:r>
            <a:r>
              <a:rPr lang="zh-TW" altLang="zh-TW" sz="2800" b="1" dirty="0">
                <a:solidFill>
                  <a:srgbClr val="FF0000"/>
                </a:solidFill>
                <a:latin typeface="+mn-ea"/>
              </a:rPr>
              <a:t>之</a:t>
            </a:r>
            <a:r>
              <a:rPr lang="zh-TW" altLang="zh-TW" sz="2800" b="1" dirty="0" smtClean="0">
                <a:solidFill>
                  <a:srgbClr val="FF0000"/>
                </a:solidFill>
                <a:latin typeface="+mn-ea"/>
              </a:rPr>
              <a:t>薪資或</a:t>
            </a:r>
            <a:r>
              <a:rPr lang="zh-TW" altLang="zh-TW" sz="2800" b="1" dirty="0">
                <a:solidFill>
                  <a:srgbClr val="FF0000"/>
                </a:solidFill>
                <a:latin typeface="+mn-ea"/>
              </a:rPr>
              <a:t>以最低投保薪資</a:t>
            </a:r>
            <a:r>
              <a:rPr lang="en-US" altLang="zh-TW" sz="2800" b="1" dirty="0">
                <a:solidFill>
                  <a:srgbClr val="FF0000"/>
                </a:solidFill>
                <a:latin typeface="+mn-ea"/>
              </a:rPr>
              <a:t>11,100</a:t>
            </a:r>
            <a:r>
              <a:rPr lang="zh-TW" altLang="zh-TW" sz="2800" b="1" dirty="0">
                <a:solidFill>
                  <a:srgbClr val="FF0000"/>
                </a:solidFill>
                <a:latin typeface="+mn-ea"/>
              </a:rPr>
              <a:t>元辦理加保</a:t>
            </a:r>
            <a:r>
              <a:rPr lang="zh-TW" altLang="en-US" sz="2800" dirty="0" smtClean="0">
                <a:solidFill>
                  <a:srgbClr val="FF0000"/>
                </a:solidFill>
                <a:latin typeface="+mn-ea"/>
              </a:rPr>
              <a:t>，</a:t>
            </a:r>
            <a:r>
              <a:rPr lang="zh-TW" altLang="zh-TW" sz="2800" b="1" dirty="0" smtClean="0">
                <a:solidFill>
                  <a:srgbClr val="FF0000"/>
                </a:solidFill>
                <a:latin typeface="+mn-ea"/>
              </a:rPr>
              <a:t>嗣後</a:t>
            </a:r>
            <a:r>
              <a:rPr lang="zh-TW" altLang="zh-TW" sz="2800" b="1" dirty="0">
                <a:solidFill>
                  <a:srgbClr val="FF0000"/>
                </a:solidFill>
                <a:latin typeface="+mn-ea"/>
              </a:rPr>
              <a:t>再</a:t>
            </a:r>
            <a:r>
              <a:rPr lang="zh-TW" altLang="zh-TW" sz="2800" b="1" dirty="0" smtClean="0">
                <a:solidFill>
                  <a:srgbClr val="FF0000"/>
                </a:solidFill>
                <a:latin typeface="+mn-ea"/>
              </a:rPr>
              <a:t>依</a:t>
            </a:r>
            <a:r>
              <a:rPr lang="zh-TW" altLang="en-US" sz="2800" b="1" dirty="0" smtClean="0">
                <a:solidFill>
                  <a:srgbClr val="FF0000"/>
                </a:solidFill>
                <a:latin typeface="+mn-ea"/>
              </a:rPr>
              <a:t>最近</a:t>
            </a:r>
            <a:r>
              <a:rPr lang="en-US" altLang="zh-TW" sz="2800" b="1" dirty="0" smtClean="0">
                <a:solidFill>
                  <a:srgbClr val="FF0000"/>
                </a:solidFill>
                <a:latin typeface="+mn-ea"/>
              </a:rPr>
              <a:t>3</a:t>
            </a:r>
            <a:r>
              <a:rPr lang="zh-TW" altLang="en-US" sz="2800" b="1" dirty="0" smtClean="0">
                <a:solidFill>
                  <a:srgbClr val="FF0000"/>
                </a:solidFill>
                <a:latin typeface="+mn-ea"/>
              </a:rPr>
              <a:t>個月平均</a:t>
            </a:r>
            <a:r>
              <a:rPr lang="zh-TW" altLang="zh-TW" sz="2800" b="1" dirty="0" smtClean="0">
                <a:solidFill>
                  <a:srgbClr val="FF0000"/>
                </a:solidFill>
                <a:latin typeface="+mn-ea"/>
              </a:rPr>
              <a:t>薪資</a:t>
            </a:r>
            <a:r>
              <a:rPr lang="zh-TW" altLang="en-US" sz="2800" b="1" dirty="0" smtClean="0">
                <a:solidFill>
                  <a:srgbClr val="FF0000"/>
                </a:solidFill>
                <a:latin typeface="+mn-ea"/>
              </a:rPr>
              <a:t>進行</a:t>
            </a:r>
            <a:r>
              <a:rPr lang="zh-TW" altLang="zh-TW" sz="2800" b="1" dirty="0" smtClean="0">
                <a:solidFill>
                  <a:srgbClr val="FF0000"/>
                </a:solidFill>
                <a:latin typeface="+mn-ea"/>
              </a:rPr>
              <a:t>投保薪資</a:t>
            </a:r>
            <a:r>
              <a:rPr lang="zh-TW" altLang="en-US" sz="2800" b="1" dirty="0" smtClean="0">
                <a:solidFill>
                  <a:srgbClr val="FF0000"/>
                </a:solidFill>
                <a:latin typeface="+mn-ea"/>
              </a:rPr>
              <a:t>之</a:t>
            </a:r>
            <a:r>
              <a:rPr lang="zh-TW" altLang="zh-TW" sz="2800" b="1" dirty="0" smtClean="0">
                <a:solidFill>
                  <a:srgbClr val="FF0000"/>
                </a:solidFill>
                <a:latin typeface="+mn-ea"/>
              </a:rPr>
              <a:t>調整</a:t>
            </a:r>
            <a:r>
              <a:rPr lang="zh-TW" altLang="en-US" sz="2800" dirty="0" smtClean="0">
                <a:latin typeface="+mn-ea"/>
              </a:rPr>
              <a:t>。</a:t>
            </a:r>
            <a:endParaRPr lang="en-US" altLang="zh-CN" sz="2800" dirty="0" smtClean="0">
              <a:latin typeface="+mn-ea"/>
            </a:endParaRPr>
          </a:p>
          <a:p>
            <a:pPr>
              <a:buFont typeface="Wingdings" pitchFamily="2" charset="2"/>
              <a:buChar char="u"/>
            </a:pPr>
            <a:r>
              <a:rPr lang="zh-CN" altLang="zh-TW" sz="2800" dirty="0" smtClean="0">
                <a:latin typeface="標楷體" pitchFamily="65" charset="-120"/>
                <a:ea typeface="標楷體" pitchFamily="65" charset="-120"/>
              </a:rPr>
              <a:t>【說明】</a:t>
            </a:r>
            <a:endParaRPr lang="en-US" altLang="zh-CN" sz="28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若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1</a:t>
            </a:r>
            <a:r>
              <a:rPr lang="zh-CN" altLang="zh-TW" sz="2800" dirty="0" smtClean="0">
                <a:latin typeface="標楷體" pitchFamily="65" charset="-120"/>
                <a:ea typeface="標楷體" pitchFamily="65" charset="-120"/>
              </a:rPr>
              <a:t>月</a:t>
            </a:r>
            <a:r>
              <a:rPr lang="zh-CN" altLang="zh-TW" sz="2800" dirty="0">
                <a:latin typeface="標楷體" pitchFamily="65" charset="-120"/>
                <a:ea typeface="標楷體" pitchFamily="65" charset="-120"/>
              </a:rPr>
              <a:t>至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3</a:t>
            </a:r>
            <a:r>
              <a:rPr lang="zh-CN" altLang="zh-TW" sz="2800" dirty="0" smtClean="0">
                <a:latin typeface="標楷體" pitchFamily="65" charset="-120"/>
                <a:ea typeface="標楷體" pitchFamily="65" charset="-120"/>
              </a:rPr>
              <a:t>月分別支領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11000</a:t>
            </a:r>
            <a:r>
              <a:rPr lang="zh-CN" altLang="zh-TW" sz="2800" dirty="0" smtClean="0">
                <a:latin typeface="標楷體" pitchFamily="65" charset="-120"/>
                <a:ea typeface="標楷體" pitchFamily="65" charset="-120"/>
              </a:rPr>
              <a:t>元、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12000</a:t>
            </a:r>
            <a:r>
              <a:rPr lang="zh-CN" altLang="zh-TW" sz="2800" dirty="0" smtClean="0">
                <a:latin typeface="標楷體" pitchFamily="65" charset="-120"/>
                <a:ea typeface="標楷體" pitchFamily="65" charset="-120"/>
              </a:rPr>
              <a:t>元、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13000</a:t>
            </a:r>
            <a:r>
              <a:rPr lang="zh-CN" altLang="zh-TW" sz="2800" dirty="0" smtClean="0">
                <a:latin typeface="標楷體" pitchFamily="65" charset="-120"/>
                <a:ea typeface="標楷體" pitchFamily="65" charset="-120"/>
              </a:rPr>
              <a:t>元</a:t>
            </a:r>
            <a:r>
              <a:rPr lang="zh-CN" altLang="zh-TW" sz="2800" dirty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CN" altLang="zh-TW" sz="2800" dirty="0" smtClean="0">
                <a:latin typeface="標楷體" pitchFamily="65" charset="-120"/>
                <a:ea typeface="標楷體" pitchFamily="65" charset="-120"/>
              </a:rPr>
              <a:t>合計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36000</a:t>
            </a:r>
            <a:r>
              <a:rPr lang="zh-CN" altLang="zh-TW" sz="2800" dirty="0" smtClean="0">
                <a:latin typeface="標楷體" pitchFamily="65" charset="-120"/>
                <a:ea typeface="標楷體" pitchFamily="65" charset="-120"/>
              </a:rPr>
              <a:t>元</a:t>
            </a:r>
            <a:r>
              <a:rPr lang="zh-CN" altLang="zh-TW" sz="2800" dirty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CN" altLang="zh-TW" sz="2800" dirty="0" smtClean="0">
                <a:latin typeface="標楷體" pitchFamily="65" charset="-120"/>
                <a:ea typeface="標楷體" pitchFamily="65" charset="-120"/>
              </a:rPr>
              <a:t>以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36000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除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以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3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的均薪</a:t>
            </a:r>
            <a:r>
              <a:rPr lang="zh-CN" altLang="zh-TW" sz="2800" dirty="0" smtClean="0">
                <a:latin typeface="標楷體" pitchFamily="65" charset="-120"/>
                <a:ea typeface="標楷體" pitchFamily="65" charset="-120"/>
              </a:rPr>
              <a:t>為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12000</a:t>
            </a:r>
            <a:r>
              <a:rPr lang="zh-CN" altLang="zh-TW" sz="2800" dirty="0" smtClean="0">
                <a:latin typeface="標楷體" pitchFamily="65" charset="-120"/>
                <a:ea typeface="標楷體" pitchFamily="65" charset="-120"/>
              </a:rPr>
              <a:t>元，那麼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12000</a:t>
            </a:r>
            <a:r>
              <a:rPr lang="zh-CN" altLang="zh-TW" sz="2800" dirty="0" smtClean="0">
                <a:latin typeface="標楷體" pitchFamily="65" charset="-120"/>
                <a:ea typeface="標楷體" pitchFamily="65" charset="-120"/>
              </a:rPr>
              <a:t>元就是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4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月進行調整</a:t>
            </a:r>
            <a:r>
              <a:rPr lang="zh-CN" altLang="zh-TW" sz="2800" dirty="0" smtClean="0">
                <a:latin typeface="標楷體" pitchFamily="65" charset="-120"/>
                <a:ea typeface="標楷體" pitchFamily="65" charset="-120"/>
              </a:rPr>
              <a:t>的投保薪資。</a:t>
            </a:r>
            <a:endParaRPr lang="en-US" altLang="zh-CN" sz="28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en-US" altLang="zh-TW" sz="2800" dirty="0" smtClean="0"/>
          </a:p>
          <a:p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>
                <a:latin typeface="標楷體" pitchFamily="65" charset="-120"/>
                <a:ea typeface="標楷體" pitchFamily="65" charset="-120"/>
              </a:rPr>
              <a:t>部分工時勞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健保</a:t>
            </a:r>
            <a:r>
              <a:rPr lang="en-US" altLang="zh-TW" sz="3600" dirty="0" smtClean="0">
                <a:latin typeface="標楷體" pitchFamily="65" charset="-120"/>
                <a:ea typeface="標楷體" pitchFamily="65" charset="-120"/>
              </a:rPr>
              <a:t>-2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sz="3600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3600" dirty="0" smtClean="0">
                <a:latin typeface="標楷體" pitchFamily="65" charset="-120"/>
                <a:ea typeface="標楷體" pitchFamily="65" charset="-120"/>
              </a:rPr>
            </a:b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投保薪資</a:t>
            </a:r>
            <a:endParaRPr lang="zh-TW" altLang="en-US" sz="3600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35520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55576" y="1995885"/>
            <a:ext cx="7408333" cy="2801267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如何從投保薪資找到勞健保所對應之投保級距及</a:t>
            </a:r>
            <a:r>
              <a:rPr lang="zh-CN" altLang="zh-TW" dirty="0" smtClean="0">
                <a:latin typeface="標楷體" pitchFamily="65" charset="-120"/>
                <a:ea typeface="標楷體" pitchFamily="65" charset="-120"/>
              </a:rPr>
              <a:t>個人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所</a:t>
            </a:r>
            <a:r>
              <a:rPr lang="zh-CN" altLang="zh-TW" dirty="0" smtClean="0">
                <a:latin typeface="標楷體" pitchFamily="65" charset="-120"/>
                <a:ea typeface="標楷體" pitchFamily="65" charset="-120"/>
              </a:rPr>
              <a:t>需要負擔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之</a:t>
            </a:r>
            <a:r>
              <a:rPr lang="zh-CN" altLang="zh-TW" dirty="0" smtClean="0">
                <a:latin typeface="標楷體" pitchFamily="65" charset="-120"/>
                <a:ea typeface="標楷體" pitchFamily="65" charset="-120"/>
              </a:rPr>
              <a:t>各項</a:t>
            </a:r>
            <a:r>
              <a:rPr lang="zh-CN" altLang="zh-TW" dirty="0">
                <a:latin typeface="標楷體" pitchFamily="65" charset="-120"/>
                <a:ea typeface="標楷體" pitchFamily="65" charset="-120"/>
              </a:rPr>
              <a:t>保險</a:t>
            </a:r>
            <a:r>
              <a:rPr lang="zh-CN" altLang="zh-TW" dirty="0" smtClean="0">
                <a:latin typeface="標楷體" pitchFamily="65" charset="-120"/>
                <a:ea typeface="標楷體" pitchFamily="65" charset="-120"/>
              </a:rPr>
              <a:t>費用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?</a:t>
            </a:r>
          </a:p>
          <a:p>
            <a:pPr>
              <a:buFont typeface="Wingdings" pitchFamily="2" charset="2"/>
              <a:buChar char="Ø"/>
            </a:pPr>
            <a:endParaRPr lang="en-US" altLang="zh-TW" sz="10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Char char="ü"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請</a:t>
            </a:r>
            <a:r>
              <a:rPr lang="zh-CN" altLang="zh-TW" dirty="0" smtClean="0">
                <a:latin typeface="標楷體" pitchFamily="65" charset="-120"/>
                <a:ea typeface="標楷體" pitchFamily="65" charset="-120"/>
              </a:rPr>
              <a:t>至</a:t>
            </a:r>
            <a:r>
              <a:rPr lang="zh-TW" altLang="zh-TW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總務處</a:t>
            </a:r>
            <a:r>
              <a:rPr lang="en-US" altLang="zh-TW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/</a:t>
            </a:r>
            <a:r>
              <a:rPr lang="zh-TW" altLang="zh-TW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事務組</a:t>
            </a:r>
            <a:r>
              <a:rPr lang="en-US" altLang="zh-TW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/</a:t>
            </a:r>
            <a:r>
              <a:rPr lang="zh-CN" altLang="zh-TW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表單</a:t>
            </a:r>
            <a:r>
              <a:rPr lang="zh-TW" altLang="zh-TW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下載</a:t>
            </a:r>
            <a:r>
              <a:rPr lang="en-US" altLang="zh-TW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/</a:t>
            </a:r>
            <a:r>
              <a:rPr lang="zh-TW" altLang="zh-TW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勞健保業務</a:t>
            </a:r>
            <a:r>
              <a:rPr lang="zh-CN" altLang="zh-TW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項下下載「</a:t>
            </a:r>
            <a:r>
              <a:rPr lang="en-US" altLang="zh-TW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104</a:t>
            </a:r>
            <a:r>
              <a:rPr lang="zh-TW" altLang="zh-TW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年</a:t>
            </a:r>
            <a:r>
              <a:rPr lang="zh-CN" altLang="zh-TW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勞、健保及勞工退休金投保金額分級</a:t>
            </a:r>
            <a:r>
              <a:rPr lang="zh-CN" altLang="zh-TW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表」</a:t>
            </a:r>
            <a:r>
              <a:rPr lang="zh-CN" altLang="zh-TW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zh-CN" altLang="zh-TW" dirty="0">
                <a:latin typeface="標楷體" pitchFamily="65" charset="-120"/>
                <a:ea typeface="標楷體" pitchFamily="65" charset="-120"/>
              </a:rPr>
              <a:t>每年費用都可能變動，記得下載最新的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!</a:t>
            </a:r>
          </a:p>
          <a:p>
            <a:pPr>
              <a:buFont typeface="Wingdings" pitchFamily="2" charset="2"/>
              <a:buChar char="Ø"/>
            </a:pP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Char char="ü"/>
            </a:pPr>
            <a:endParaRPr lang="en-US" altLang="zh-CN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en-US" altLang="zh-TW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sz="3600" dirty="0">
                <a:latin typeface="標楷體" pitchFamily="65" charset="-120"/>
                <a:ea typeface="標楷體" pitchFamily="65" charset="-120"/>
              </a:rPr>
              <a:t>部分工時勞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健保</a:t>
            </a:r>
            <a:r>
              <a:rPr lang="en-US" altLang="zh-TW" sz="3600" dirty="0" smtClean="0">
                <a:latin typeface="標楷體" pitchFamily="65" charset="-120"/>
                <a:ea typeface="標楷體" pitchFamily="65" charset="-120"/>
              </a:rPr>
              <a:t>-3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3600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3600" dirty="0" smtClean="0">
                <a:latin typeface="標楷體" pitchFamily="65" charset="-120"/>
                <a:ea typeface="標楷體" pitchFamily="65" charset="-120"/>
              </a:rPr>
            </a:b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投保薪資對應之級</a:t>
            </a:r>
            <a:r>
              <a:rPr lang="zh-TW" altLang="en-US" sz="3600" dirty="0">
                <a:latin typeface="標楷體" pitchFamily="65" charset="-120"/>
                <a:ea typeface="標楷體" pitchFamily="65" charset="-120"/>
              </a:rPr>
              <a:t>距及個人及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機關負擔</a:t>
            </a:r>
            <a:r>
              <a:rPr lang="zh-TW" altLang="en-US" sz="3600" dirty="0">
                <a:latin typeface="標楷體" pitchFamily="65" charset="-120"/>
                <a:ea typeface="標楷體" pitchFamily="65" charset="-120"/>
              </a:rPr>
              <a:t>金額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03" y="4221088"/>
            <a:ext cx="9120757" cy="2304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矩形 4"/>
          <p:cNvSpPr/>
          <p:nvPr/>
        </p:nvSpPr>
        <p:spPr>
          <a:xfrm>
            <a:off x="3769161" y="5301208"/>
            <a:ext cx="803708" cy="122697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7092280" y="5301208"/>
            <a:ext cx="803708" cy="122697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6705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39552" y="2636912"/>
            <a:ext cx="8229600" cy="324036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若投保期限即將屆滿又獲</a:t>
            </a:r>
            <a:r>
              <a:rPr lang="zh-CN" altLang="zh-TW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續任</a:t>
            </a:r>
            <a:r>
              <a:rPr lang="zh-CN" altLang="zh-TW" dirty="0" smtClean="0">
                <a:latin typeface="標楷體" pitchFamily="65" charset="-120"/>
                <a:ea typeface="標楷體" pitchFamily="65" charset="-120"/>
              </a:rPr>
              <a:t>，那要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如何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繼續承保呢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?</a:t>
            </a:r>
          </a:p>
          <a:p>
            <a:pPr marL="0" indent="0">
              <a:buNone/>
            </a:pPr>
            <a:endParaRPr lang="zh-TW" altLang="zh-TW" sz="1000" dirty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Char char="ü"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請務必</a:t>
            </a:r>
            <a:r>
              <a:rPr lang="zh-CN" altLang="zh-TW" dirty="0" smtClean="0">
                <a:latin typeface="標楷體" pitchFamily="65" charset="-120"/>
                <a:ea typeface="標楷體" pitchFamily="65" charset="-120"/>
              </a:rPr>
              <a:t>在</a:t>
            </a:r>
            <a:r>
              <a:rPr lang="zh-CN" altLang="zh-TW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屆滿</a:t>
            </a:r>
            <a:r>
              <a:rPr lang="zh-CN" altLang="zh-TW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前</a:t>
            </a:r>
            <a:r>
              <a:rPr lang="zh-CN" altLang="zh-TW" dirty="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將續聘書</a:t>
            </a:r>
            <a:r>
              <a:rPr lang="zh-CN" altLang="zh-TW" dirty="0">
                <a:latin typeface="標楷體" pitchFamily="65" charset="-120"/>
                <a:ea typeface="標楷體" pitchFamily="65" charset="-120"/>
              </a:rPr>
              <a:t>及相關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資料</a:t>
            </a:r>
            <a:r>
              <a:rPr lang="zh-CN" altLang="zh-TW" dirty="0">
                <a:latin typeface="標楷體" pitchFamily="65" charset="-120"/>
                <a:ea typeface="標楷體" pitchFamily="65" charset="-120"/>
              </a:rPr>
              <a:t>送至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各相關單位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完成續職手續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!</a:t>
            </a:r>
          </a:p>
          <a:p>
            <a:pPr>
              <a:buFont typeface="Wingdings" pitchFamily="2" charset="2"/>
              <a:buChar char="ü"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最重要的是務必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於</a:t>
            </a:r>
            <a:r>
              <a:rPr lang="zh-TW" altLang="en-US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屆滿前至</a:t>
            </a:r>
            <a:r>
              <a:rPr lang="zh-TW" altLang="zh-TW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行政大樓事務組</a:t>
            </a:r>
            <a:r>
              <a:rPr lang="zh-TW" altLang="en-US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提出繼續加保</a:t>
            </a:r>
            <a:r>
              <a:rPr lang="zh-TW" altLang="en-US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申請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CN" altLang="zh-TW" dirty="0">
                <a:latin typeface="標楷體" pitchFamily="65" charset="-120"/>
                <a:ea typeface="標楷體" pitchFamily="65" charset="-120"/>
              </a:rPr>
              <a:t>以利及時辦理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勞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健保相關</a:t>
            </a:r>
            <a:r>
              <a:rPr lang="zh-CN" altLang="zh-TW" dirty="0">
                <a:latin typeface="標楷體" pitchFamily="65" charset="-120"/>
                <a:ea typeface="標楷體" pitchFamily="65" charset="-120"/>
              </a:rPr>
              <a:t>事宜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!</a:t>
            </a:r>
            <a:r>
              <a:rPr lang="zh-CN" altLang="zh-TW" b="1" dirty="0" smtClean="0">
                <a:latin typeface="標楷體" pitchFamily="65" charset="-120"/>
                <a:ea typeface="標楷體" pitchFamily="65" charset="-120"/>
              </a:rPr>
              <a:t>逾期者</a:t>
            </a:r>
            <a:r>
              <a:rPr lang="zh-CN" altLang="zh-TW" b="1" dirty="0">
                <a:latin typeface="標楷體" pitchFamily="65" charset="-120"/>
                <a:ea typeface="標楷體" pitchFamily="65" charset="-120"/>
              </a:rPr>
              <a:t>將視同不續保，並於加保期限屆滿日由</a:t>
            </a:r>
            <a:r>
              <a:rPr lang="zh-TW" altLang="zh-TW" b="1" dirty="0">
                <a:latin typeface="標楷體" pitchFamily="65" charset="-120"/>
                <a:ea typeface="標楷體" pitchFamily="65" charset="-120"/>
              </a:rPr>
              <a:t>事務組</a:t>
            </a:r>
            <a:r>
              <a:rPr lang="zh-CN" altLang="zh-TW" b="1" dirty="0">
                <a:latin typeface="標楷體" pitchFamily="65" charset="-120"/>
                <a:ea typeface="標楷體" pitchFamily="65" charset="-120"/>
              </a:rPr>
              <a:t>逕予</a:t>
            </a:r>
            <a:r>
              <a:rPr lang="zh-CN" altLang="zh-TW" b="1" dirty="0" smtClean="0">
                <a:latin typeface="標楷體" pitchFamily="65" charset="-120"/>
                <a:ea typeface="標楷體" pitchFamily="65" charset="-120"/>
              </a:rPr>
              <a:t>退保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，但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如此會影響您的權益</a:t>
            </a:r>
            <a:r>
              <a:rPr lang="zh-CN" altLang="zh-TW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CN" dirty="0">
              <a:latin typeface="標楷體" pitchFamily="65" charset="-120"/>
              <a:ea typeface="標楷體" pitchFamily="65" charset="-120"/>
            </a:endParaRPr>
          </a:p>
          <a:p>
            <a:endParaRPr lang="zh-TW" altLang="zh-TW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>
                <a:latin typeface="標楷體" pitchFamily="65" charset="-120"/>
                <a:ea typeface="標楷體" pitchFamily="65" charset="-120"/>
              </a:rPr>
              <a:t>部分工時勞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健保</a:t>
            </a:r>
            <a:r>
              <a:rPr lang="en-US" altLang="zh-TW" sz="3600" dirty="0" smtClean="0">
                <a:latin typeface="標楷體" pitchFamily="65" charset="-120"/>
                <a:ea typeface="標楷體" pitchFamily="65" charset="-120"/>
              </a:rPr>
              <a:t>-4</a:t>
            </a:r>
            <a:r>
              <a:rPr lang="en-US" altLang="zh-TW" sz="3600" dirty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3600" dirty="0">
                <a:latin typeface="標楷體" pitchFamily="65" charset="-120"/>
                <a:ea typeface="標楷體" pitchFamily="65" charset="-120"/>
              </a:rPr>
            </a:b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續保時間點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21245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99592" y="2636912"/>
            <a:ext cx="7408333" cy="363385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zh-TW" dirty="0">
                <a:latin typeface="標楷體" pitchFamily="65" charset="-120"/>
                <a:ea typeface="標楷體" pitchFamily="65" charset="-120"/>
              </a:rPr>
              <a:t>當你中途或於加保期限屆滿前</a:t>
            </a:r>
            <a:r>
              <a:rPr lang="zh-CN" altLang="zh-TW" dirty="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確定不再擔任部分工時人員，你該如何辦理</a:t>
            </a:r>
            <a:r>
              <a:rPr lang="zh-TW" altLang="en-US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退保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呢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?</a:t>
            </a:r>
          </a:p>
          <a:p>
            <a:pPr>
              <a:buFont typeface="Wingdings" pitchFamily="2" charset="2"/>
              <a:buChar char="Ø"/>
            </a:pPr>
            <a:endParaRPr lang="zh-TW" altLang="zh-TW" sz="1000" dirty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Char char="ü"/>
            </a:pPr>
            <a:r>
              <a:rPr lang="zh-CN" altLang="zh-TW" dirty="0" smtClean="0">
                <a:latin typeface="標楷體" pitchFamily="65" charset="-120"/>
                <a:ea typeface="標楷體" pitchFamily="65" charset="-120"/>
              </a:rPr>
              <a:t>為</a:t>
            </a:r>
            <a:r>
              <a:rPr lang="zh-CN" altLang="zh-TW" dirty="0">
                <a:latin typeface="標楷體" pitchFamily="65" charset="-120"/>
                <a:ea typeface="標楷體" pitchFamily="65" charset="-120"/>
              </a:rPr>
              <a:t>不影響你的權益</a:t>
            </a:r>
            <a:r>
              <a:rPr lang="zh-CN" altLang="zh-TW" dirty="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請務必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要在</a:t>
            </a:r>
            <a:r>
              <a:rPr lang="zh-CN" altLang="zh-TW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不再</a:t>
            </a:r>
            <a:r>
              <a:rPr lang="zh-CN" altLang="zh-TW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擔任部分工時人員前</a:t>
            </a:r>
            <a:r>
              <a:rPr lang="zh-CN" altLang="zh-TW" dirty="0" smtClean="0">
                <a:latin typeface="標楷體" pitchFamily="65" charset="-120"/>
                <a:ea typeface="標楷體" pitchFamily="65" charset="-120"/>
              </a:rPr>
              <a:t>，將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離職申請</a:t>
            </a:r>
            <a:r>
              <a:rPr lang="zh-CN" altLang="zh-TW" dirty="0" smtClean="0">
                <a:latin typeface="標楷體" pitchFamily="65" charset="-120"/>
                <a:ea typeface="標楷體" pitchFamily="65" charset="-120"/>
              </a:rPr>
              <a:t>表</a:t>
            </a:r>
            <a:r>
              <a:rPr lang="zh-TW" altLang="zh-TW" dirty="0">
                <a:latin typeface="標楷體" pitchFamily="65" charset="-120"/>
                <a:ea typeface="標楷體" pitchFamily="65" charset="-120"/>
              </a:rPr>
              <a:t>及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相關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資料</a:t>
            </a:r>
            <a:r>
              <a:rPr lang="zh-CN" altLang="zh-TW" dirty="0" smtClean="0">
                <a:latin typeface="標楷體" pitchFamily="65" charset="-120"/>
                <a:ea typeface="標楷體" pitchFamily="65" charset="-120"/>
              </a:rPr>
              <a:t>送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至各相關單位完成離職程序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!</a:t>
            </a:r>
          </a:p>
          <a:p>
            <a:pPr>
              <a:buFont typeface="Wingdings" pitchFamily="2" charset="2"/>
              <a:buChar char="ü"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最重要的是務必於</a:t>
            </a:r>
            <a:r>
              <a:rPr lang="zh-TW" altLang="zh-TW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最後工作當日下午</a:t>
            </a:r>
            <a:r>
              <a:rPr lang="en-US" altLang="zh-TW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3</a:t>
            </a:r>
            <a:r>
              <a:rPr lang="zh-TW" altLang="zh-TW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點前</a:t>
            </a:r>
            <a:r>
              <a:rPr lang="zh-TW" altLang="en-US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至</a:t>
            </a:r>
            <a:r>
              <a:rPr lang="zh-TW" altLang="zh-TW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行政大樓事務組</a:t>
            </a:r>
            <a:r>
              <a:rPr lang="zh-TW" altLang="en-US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提出退保申請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CN" altLang="zh-TW" dirty="0">
                <a:latin typeface="標楷體" pitchFamily="65" charset="-120"/>
                <a:ea typeface="標楷體" pitchFamily="65" charset="-120"/>
              </a:rPr>
              <a:t>以利及時辦理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勞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健保退</a:t>
            </a:r>
            <a:r>
              <a:rPr lang="zh-CN" altLang="zh-TW" dirty="0" smtClean="0">
                <a:latin typeface="標楷體" pitchFamily="65" charset="-120"/>
                <a:ea typeface="標楷體" pitchFamily="65" charset="-120"/>
              </a:rPr>
              <a:t>保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相關</a:t>
            </a:r>
            <a:r>
              <a:rPr lang="zh-CN" altLang="zh-TW" dirty="0">
                <a:latin typeface="標楷體" pitchFamily="65" charset="-120"/>
                <a:ea typeface="標楷體" pitchFamily="65" charset="-120"/>
              </a:rPr>
              <a:t>事宜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!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若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逾期所衍生相關費用則由該員自行負擔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Char char="ü"/>
            </a:pPr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>
                <a:latin typeface="標楷體" pitchFamily="65" charset="-120"/>
                <a:ea typeface="標楷體" pitchFamily="65" charset="-120"/>
              </a:rPr>
              <a:t>部分工時勞健保</a:t>
            </a:r>
            <a:r>
              <a:rPr lang="en-US" altLang="zh-TW" sz="3600" dirty="0" smtClean="0">
                <a:latin typeface="標楷體" pitchFamily="65" charset="-120"/>
                <a:ea typeface="標楷體" pitchFamily="65" charset="-120"/>
              </a:rPr>
              <a:t>-5</a:t>
            </a:r>
            <a:r>
              <a:rPr lang="en-US" altLang="zh-TW" sz="3600" dirty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3600" dirty="0">
                <a:latin typeface="標楷體" pitchFamily="65" charset="-120"/>
                <a:ea typeface="標楷體" pitchFamily="65" charset="-120"/>
              </a:rPr>
            </a:b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退保</a:t>
            </a:r>
            <a:r>
              <a:rPr lang="zh-TW" altLang="en-US" sz="3600" dirty="0">
                <a:latin typeface="標楷體" pitchFamily="65" charset="-120"/>
                <a:ea typeface="標楷體" pitchFamily="65" charset="-120"/>
              </a:rPr>
              <a:t>時間點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920046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波形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波形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522</TotalTime>
  <Words>424</Words>
  <Application>Microsoft Office PowerPoint</Application>
  <PresentationFormat>如螢幕大小 (4:3)</PresentationFormat>
  <Paragraphs>38</Paragraphs>
  <Slides>6</Slides>
  <Notes>6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7" baseType="lpstr">
      <vt:lpstr>波形</vt:lpstr>
      <vt:lpstr>勞保、健保納保相關事項</vt:lpstr>
      <vt:lpstr>部分工時勞健保-1   投保時間點</vt:lpstr>
      <vt:lpstr>部分工時勞健保-2   投保薪資</vt:lpstr>
      <vt:lpstr>部分工時勞健保-3  投保薪資對應之級距及個人及機關負擔金額</vt:lpstr>
      <vt:lpstr>部分工時勞健保-4 續保時間點</vt:lpstr>
      <vt:lpstr>部分工時勞健保-5 退保時間點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部分工時勞健保加退保-1</dc:title>
  <dc:creator>user</dc:creator>
  <cp:lastModifiedBy>user</cp:lastModifiedBy>
  <cp:revision>35</cp:revision>
  <cp:lastPrinted>2015-08-20T09:01:05Z</cp:lastPrinted>
  <dcterms:created xsi:type="dcterms:W3CDTF">2015-08-17T01:38:30Z</dcterms:created>
  <dcterms:modified xsi:type="dcterms:W3CDTF">2015-09-02T02:07:51Z</dcterms:modified>
</cp:coreProperties>
</file>